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77" r:id="rId3"/>
    <p:sldId id="265" r:id="rId4"/>
    <p:sldId id="268" r:id="rId5"/>
    <p:sldId id="269" r:id="rId6"/>
    <p:sldId id="274" r:id="rId7"/>
    <p:sldId id="271" r:id="rId8"/>
    <p:sldId id="266" r:id="rId9"/>
    <p:sldId id="275" r:id="rId10"/>
    <p:sldId id="272" r:id="rId11"/>
    <p:sldId id="270" r:id="rId12"/>
    <p:sldId id="267" r:id="rId13"/>
    <p:sldId id="262" r:id="rId14"/>
    <p:sldId id="263" r:id="rId15"/>
    <p:sldId id="278" r:id="rId16"/>
    <p:sldId id="279" r:id="rId17"/>
    <p:sldId id="281" r:id="rId18"/>
    <p:sldId id="282" r:id="rId19"/>
  </p:sldIdLst>
  <p:sldSz cx="12192000" cy="6858000"/>
  <p:notesSz cx="6858000" cy="9144000"/>
  <p:embeddedFontLst>
    <p:embeddedFont>
      <p:font typeface="KoPubWorld돋움체 Medium" panose="00000600000000000000" pitchFamily="2" charset="-127"/>
      <p:regular r:id="rId21"/>
    </p:embeddedFont>
    <p:embeddedFont>
      <p:font typeface="KoPubWorld돋움체_Pro Bold" panose="00000800000000000000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1979A49-1B50-403F-905B-93B985DEB6C3}">
          <p14:sldIdLst>
            <p14:sldId id="256"/>
            <p14:sldId id="277"/>
            <p14:sldId id="265"/>
            <p14:sldId id="268"/>
            <p14:sldId id="269"/>
            <p14:sldId id="274"/>
            <p14:sldId id="271"/>
            <p14:sldId id="266"/>
            <p14:sldId id="275"/>
            <p14:sldId id="272"/>
            <p14:sldId id="270"/>
            <p14:sldId id="267"/>
            <p14:sldId id="262"/>
            <p14:sldId id="263"/>
            <p14:sldId id="278"/>
            <p14:sldId id="279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재환" userId="c641b63f83df4c40" providerId="LiveId" clId="{2E3E84F6-C4E9-4B32-A935-7018A2FEABFE}"/>
    <pc:docChg chg="delSld modSld delSection modSection">
      <pc:chgData name="김 재환" userId="c641b63f83df4c40" providerId="LiveId" clId="{2E3E84F6-C4E9-4B32-A935-7018A2FEABFE}" dt="2022-10-28T15:02:10.672" v="2" actId="403"/>
      <pc:docMkLst>
        <pc:docMk/>
      </pc:docMkLst>
      <pc:sldChg chg="modSp mod">
        <pc:chgData name="김 재환" userId="c641b63f83df4c40" providerId="LiveId" clId="{2E3E84F6-C4E9-4B32-A935-7018A2FEABFE}" dt="2022-10-28T15:02:10.672" v="2" actId="403"/>
        <pc:sldMkLst>
          <pc:docMk/>
          <pc:sldMk cId="1914340524" sldId="256"/>
        </pc:sldMkLst>
        <pc:spChg chg="mod">
          <ac:chgData name="김 재환" userId="c641b63f83df4c40" providerId="LiveId" clId="{2E3E84F6-C4E9-4B32-A935-7018A2FEABFE}" dt="2022-10-28T15:02:10.672" v="2" actId="403"/>
          <ac:spMkLst>
            <pc:docMk/>
            <pc:sldMk cId="1914340524" sldId="256"/>
            <ac:spMk id="2" creationId="{259B889D-D04D-D0F2-2274-FD0782F80D68}"/>
          </ac:spMkLst>
        </pc:spChg>
      </pc:sldChg>
      <pc:sldChg chg="del">
        <pc:chgData name="김 재환" userId="c641b63f83df4c40" providerId="LiveId" clId="{2E3E84F6-C4E9-4B32-A935-7018A2FEABFE}" dt="2022-10-28T15:02:02.611" v="0" actId="47"/>
        <pc:sldMkLst>
          <pc:docMk/>
          <pc:sldMk cId="96397169" sldId="257"/>
        </pc:sldMkLst>
      </pc:sldChg>
      <pc:sldChg chg="del">
        <pc:chgData name="김 재환" userId="c641b63f83df4c40" providerId="LiveId" clId="{2E3E84F6-C4E9-4B32-A935-7018A2FEABFE}" dt="2022-10-28T15:02:02.611" v="0" actId="47"/>
        <pc:sldMkLst>
          <pc:docMk/>
          <pc:sldMk cId="1469530062" sldId="258"/>
        </pc:sldMkLst>
      </pc:sldChg>
      <pc:sldChg chg="del">
        <pc:chgData name="김 재환" userId="c641b63f83df4c40" providerId="LiveId" clId="{2E3E84F6-C4E9-4B32-A935-7018A2FEABFE}" dt="2022-10-28T15:02:02.611" v="0" actId="47"/>
        <pc:sldMkLst>
          <pc:docMk/>
          <pc:sldMk cId="1319163905" sldId="259"/>
        </pc:sldMkLst>
      </pc:sldChg>
      <pc:sldChg chg="del">
        <pc:chgData name="김 재환" userId="c641b63f83df4c40" providerId="LiveId" clId="{2E3E84F6-C4E9-4B32-A935-7018A2FEABFE}" dt="2022-10-28T15:02:02.611" v="0" actId="47"/>
        <pc:sldMkLst>
          <pc:docMk/>
          <pc:sldMk cId="3791592867" sldId="261"/>
        </pc:sldMkLst>
      </pc:sldChg>
      <pc:sldChg chg="del">
        <pc:chgData name="김 재환" userId="c641b63f83df4c40" providerId="LiveId" clId="{2E3E84F6-C4E9-4B32-A935-7018A2FEABFE}" dt="2022-10-28T15:02:02.611" v="0" actId="47"/>
        <pc:sldMkLst>
          <pc:docMk/>
          <pc:sldMk cId="3101482740" sldId="264"/>
        </pc:sldMkLst>
      </pc:sldChg>
      <pc:sldChg chg="del">
        <pc:chgData name="김 재환" userId="c641b63f83df4c40" providerId="LiveId" clId="{2E3E84F6-C4E9-4B32-A935-7018A2FEABFE}" dt="2022-10-28T15:02:02.611" v="0" actId="47"/>
        <pc:sldMkLst>
          <pc:docMk/>
          <pc:sldMk cId="2249363694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1D936-8365-4771-8BC8-2A224DF212E5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C8D4D-03BC-4978-88F3-0F550E4A7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C8D4D-03BC-4978-88F3-0F550E4A76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2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360F8-2773-9905-0899-C69ED5AC9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18A7C0-90FE-7E1A-A82A-70D2F912A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7A29F-1FFD-06A8-451D-4D583681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1B5731-A276-5198-05E4-FFB004D4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B352F-C178-B734-01B1-D008E204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75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6A302-BDC0-1904-0224-15D02A46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044FCC-C9DE-AF10-24D2-FC5419C7D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F4A4F-F81B-009F-22D5-3E9F5877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58083-759B-4073-9367-204779D2D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CD03A-17A1-3873-509C-23104D26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70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2F5A38-BF6E-4B9B-8441-A98E453CA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C3804D-7099-73BD-3A4F-98D781CE0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93D04-633C-FBBD-D2FA-F693F817C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6E6A6-E466-A801-D99F-9CAD9D0D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02F28-C9D0-E575-52AE-AFBB51F8F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933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50B99-87FC-85BB-72C1-305B35E2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0F7A20-706A-4F6D-9E4F-6F64DE745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90E31B-2DE8-F700-C3F4-9B5DD286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03CE8-6521-5669-7F96-2898C5AA3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63BDC-A6A5-3A05-EE98-50121304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7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91EF7-504B-00D2-5AC1-5C23B71D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89B6F2-1D82-EE03-A4C0-C48827CDE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B001E-4A06-2C3F-299B-23FD1D23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62A24-4C12-D50C-2D1F-0C78F113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FF616-7547-135E-A5FF-39F51D97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76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80BA-79AB-B29C-F54C-2EAD47CD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FBF1F-119F-9B28-C4F8-09C3F1510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AFF04C-D4AC-79E0-1562-9AE71F6CF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EE36BC-4C0F-5079-E094-F8B99A31D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B6356D-E808-460B-4531-F8C87D62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9C92A4-3D7D-814F-48DB-21E0CBBD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3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72427-7456-ABDA-8EDF-03294915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42307-7F52-56D8-6910-6620F9402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178DBF-AC6B-A754-C0E5-37D4893BB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AD78CA-0347-2D08-BC09-7FD9147EF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E0DB6C-C35F-0D29-A066-CBEA51971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676912-D1D5-7BED-05B7-7522AF22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2664F3-4A87-20C7-4C0C-E8585854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2D9207-F3C0-1A5A-B05D-5CD32596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59180-E8BE-9FA1-9232-AC4E71A9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6210BD-C670-C08E-7567-0AD0B2BE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602795-2C56-3EB2-33E2-71EA60377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10C489-530F-DD63-FB33-C2762BDEA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60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3325D9-082A-A57A-99E1-4FC5B33B2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A7134E-C2AC-D887-CCDA-46ED6A48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94BC4-F136-FD33-10A1-C7B4ABF8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64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8BDB4-891C-3496-520F-04E3A246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BDCB9-1421-D7E2-1AC5-5886DB030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9744D6-94E6-FCE7-2D08-F9C7AF513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0959C8-7DD3-9D9B-E54B-ECEC01FF6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86E044-FB1A-9133-BEEE-F75C62510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E8772-EFAC-B0F7-DED5-F1769398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26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83D6F-448A-66C3-B9E4-35B9B642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86C89A-E4D2-C3C4-A658-F71FA6743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07CDC5-0EDF-9BA3-9E5D-338E9666E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62EF4C-C69C-069C-6F5F-6122AF66E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DE305-A2F9-7F6A-C5B4-0E423B11F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8C15D4-8A8E-A4D1-02F7-D43D748C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2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D3BEAF-9701-3F48-B3E9-8A06F118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9047C3-D7E0-6173-BDA0-BBBD3616F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7F7278-F687-AC74-A5AB-7B1C182A3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621A3-7F03-4E21-9D90-34DE3E1A8956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3D34F-83A8-6DFD-195E-563E435F4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57247-812A-C69F-3A25-5E789C612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B3867-6336-400B-9E78-1F62EB8CD7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82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B889D-D04D-D0F2-2274-FD0782F80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58603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5400" dirty="0"/>
              <a:t>EDA</a:t>
            </a:r>
            <a:r>
              <a:rPr lang="ko-KR" altLang="en-US" sz="5400" dirty="0"/>
              <a:t> 프로젝트 </a:t>
            </a:r>
            <a:r>
              <a:rPr lang="en-US" altLang="ko-KR" sz="5400" dirty="0"/>
              <a:t>1 </a:t>
            </a:r>
            <a:r>
              <a:rPr lang="ko-KR" altLang="en-US" sz="5400" dirty="0"/>
              <a:t>리뷰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CF8E2F-869E-44E9-E0C0-176AA5E167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ko-KR" altLang="en-US" dirty="0"/>
              <a:t>김재환</a:t>
            </a:r>
          </a:p>
        </p:txBody>
      </p:sp>
    </p:spTree>
    <p:extLst>
      <p:ext uri="{BB962C8B-B14F-4D97-AF65-F5344CB8AC3E}">
        <p14:creationId xmlns:p14="http://schemas.microsoft.com/office/powerpoint/2010/main" val="191434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606A4D-E083-C522-3C53-F5F6806E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2" b="52595"/>
          <a:stretch/>
        </p:blipFill>
        <p:spPr>
          <a:xfrm>
            <a:off x="696248" y="778978"/>
            <a:ext cx="7901652" cy="20607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9570C8-9A8D-A039-C31F-1B9073570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77"/>
          <a:stretch/>
        </p:blipFill>
        <p:spPr>
          <a:xfrm>
            <a:off x="696248" y="4018288"/>
            <a:ext cx="7917468" cy="2064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24195-C668-E310-BDB0-51D128FADE02}"/>
              </a:ext>
            </a:extLst>
          </p:cNvPr>
          <p:cNvSpPr txBox="1"/>
          <p:nvPr/>
        </p:nvSpPr>
        <p:spPr>
          <a:xfrm>
            <a:off x="8389398" y="1085386"/>
            <a:ext cx="33962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위도 정보 공백인 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반환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위도 정보 모두 정상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 </a:t>
            </a:r>
            <a:b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“No empty </a:t>
            </a:r>
            <a:r>
              <a:rPr lang="en-US" altLang="ko-KR" sz="20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lat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20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lng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”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문구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반환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975BA-ED28-C6E6-65DA-9A7A4944D93D}"/>
              </a:ext>
            </a:extLst>
          </p:cNvPr>
          <p:cNvSpPr txBox="1"/>
          <p:nvPr/>
        </p:nvSpPr>
        <p:spPr>
          <a:xfrm>
            <a:off x="8416033" y="4328822"/>
            <a:ext cx="34672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getInavailAddr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()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함수로 확인한 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주소 찾아서 축소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기준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도로명주소 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번째 어절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44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71C0A-238D-C5BC-10CC-8BFD8301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방법과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A30DB-0D93-511D-C2B6-B87DDC26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5955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/>
              <a:t>강의</a:t>
            </a:r>
            <a:endParaRPr lang="en-US" altLang="ko-KR" sz="2400" b="1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 dirty="0"/>
              <a:t>Selenium</a:t>
            </a:r>
            <a:r>
              <a:rPr lang="ko-KR" altLang="en-US" sz="2400" dirty="0"/>
              <a:t>으로 접근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 dirty="0"/>
              <a:t>전체 정보 변수화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 dirty="0"/>
              <a:t>html </a:t>
            </a:r>
            <a:r>
              <a:rPr lang="ko-KR" altLang="en-US" sz="2400" dirty="0"/>
              <a:t>소스 </a:t>
            </a:r>
            <a:endParaRPr lang="en-US" altLang="ko-KR" sz="24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“</a:t>
            </a:r>
            <a:r>
              <a:rPr lang="en-US" altLang="ko-KR" sz="20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driver.page_source</a:t>
            </a:r>
            <a:r>
              <a:rPr lang="en-US" altLang="ko-KR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 dirty="0" err="1"/>
              <a:t>Beautifulsoup</a:t>
            </a:r>
            <a:r>
              <a:rPr lang="ko-KR" altLang="en-US" sz="2400" dirty="0"/>
              <a:t>으로 처리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ko-KR" altLang="en-US" sz="24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BDC7173-63B6-86E1-A64C-33716AB19AF3}"/>
              </a:ext>
            </a:extLst>
          </p:cNvPr>
          <p:cNvSpPr txBox="1">
            <a:spLocks/>
          </p:cNvSpPr>
          <p:nvPr/>
        </p:nvSpPr>
        <p:spPr>
          <a:xfrm>
            <a:off x="6619042" y="1825625"/>
            <a:ext cx="50107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수행 과정</a:t>
            </a:r>
            <a:endParaRPr lang="en-US" altLang="ko-KR" sz="2400" b="1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Selenium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접근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구별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4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매장별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객체로 접근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객체의 데이터 저장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☞ </a:t>
            </a:r>
            <a:r>
              <a:rPr lang="en-US" altLang="ko-KR" sz="24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Beautifulsoup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없이</a:t>
            </a:r>
            <a:b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selenium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단독 사용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 소요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↑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DBA9AEB5-648C-F111-21F5-94B9A1319BB6}"/>
              </a:ext>
            </a:extLst>
          </p:cNvPr>
          <p:cNvSpPr/>
          <p:nvPr/>
        </p:nvSpPr>
        <p:spPr>
          <a:xfrm>
            <a:off x="4732538" y="3359883"/>
            <a:ext cx="1372339" cy="641411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42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E7CF7-361D-A390-DC9B-0CDC7D37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4616388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데이터 분석 </a:t>
            </a:r>
            <a:br>
              <a:rPr lang="en-US" altLang="ko-KR" dirty="0"/>
            </a:br>
            <a:r>
              <a:rPr lang="ko-KR" altLang="en-US" dirty="0"/>
              <a:t>및 </a:t>
            </a:r>
            <a:br>
              <a:rPr lang="en-US" altLang="ko-KR" dirty="0"/>
            </a:br>
            <a:r>
              <a:rPr lang="ko-KR" altLang="en-US" dirty="0"/>
              <a:t>시각화 </a:t>
            </a:r>
          </a:p>
        </p:txBody>
      </p:sp>
    </p:spTree>
    <p:extLst>
      <p:ext uri="{BB962C8B-B14F-4D97-AF65-F5344CB8AC3E}">
        <p14:creationId xmlns:p14="http://schemas.microsoft.com/office/powerpoint/2010/main" val="353077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B6D42-A9DA-A6B9-708A-2011DDD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질문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DF383-02B5-B626-3982-8FD036D78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400" dirty="0"/>
              <a:t>스타벅스 매장 </a:t>
            </a:r>
            <a:r>
              <a:rPr lang="en-US" altLang="ko-KR" sz="2400" dirty="0"/>
              <a:t>100m </a:t>
            </a:r>
            <a:r>
              <a:rPr lang="ko-KR" altLang="en-US" sz="2400" dirty="0"/>
              <a:t>이내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이디야</a:t>
            </a:r>
            <a:r>
              <a:rPr lang="ko-KR" altLang="en-US" sz="2400" dirty="0"/>
              <a:t> 매장이 있는 비율이 높은가</a:t>
            </a:r>
            <a:r>
              <a:rPr lang="en-US" altLang="ko-KR" sz="2400" dirty="0"/>
              <a:t>?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2000" dirty="0"/>
              <a:t>☞ </a:t>
            </a:r>
            <a:r>
              <a:rPr lang="en-US" altLang="ko-KR" sz="2000" dirty="0"/>
              <a:t>folium</a:t>
            </a:r>
            <a:r>
              <a:rPr lang="ko-KR" altLang="en-US" sz="2000" dirty="0"/>
              <a:t>의</a:t>
            </a:r>
            <a:r>
              <a:rPr lang="en-US" altLang="ko-KR" sz="2000" dirty="0"/>
              <a:t> marker</a:t>
            </a:r>
            <a:r>
              <a:rPr lang="ko-KR" altLang="en-US" sz="2000" dirty="0"/>
              <a:t>와 </a:t>
            </a:r>
            <a:r>
              <a:rPr lang="en-US" altLang="ko-KR" sz="2000" dirty="0"/>
              <a:t>circle</a:t>
            </a:r>
            <a:r>
              <a:rPr lang="ko-KR" altLang="en-US" sz="2000" dirty="0"/>
              <a:t>로 표기한 뒤 육안으로 확인</a:t>
            </a:r>
            <a:endParaRPr lang="en-US" altLang="ko-KR" sz="20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2000" dirty="0"/>
              <a:t>☞ 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100m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내의 매장 비율이 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50%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를 넘길 경우 </a:t>
            </a:r>
            <a:r>
              <a:rPr lang="ko-KR" altLang="en-US" sz="2000" dirty="0"/>
              <a:t>주장이 타당하다 판단</a:t>
            </a:r>
            <a:r>
              <a:rPr lang="en-US" altLang="ko-KR" sz="2000" dirty="0"/>
              <a:t>.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2400" dirty="0"/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2400" dirty="0"/>
              <a:t>스타벅스와 </a:t>
            </a:r>
            <a:r>
              <a:rPr lang="ko-KR" altLang="en-US" sz="2400" dirty="0" err="1"/>
              <a:t>이디야가</a:t>
            </a:r>
            <a:r>
              <a:rPr lang="ko-KR" altLang="en-US" sz="2400" dirty="0"/>
              <a:t> 각각의 전략에 맞게 입점하였는가</a:t>
            </a:r>
            <a:r>
              <a:rPr lang="en-US" altLang="ko-KR" sz="2400" dirty="0"/>
              <a:t>?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/>
              <a:t>Hub</a:t>
            </a:r>
            <a:r>
              <a:rPr lang="ko-KR" altLang="en-US" sz="2000" dirty="0"/>
              <a:t> </a:t>
            </a:r>
            <a:r>
              <a:rPr lang="en-US" altLang="ko-KR" sz="2000" dirty="0"/>
              <a:t>and</a:t>
            </a:r>
            <a:r>
              <a:rPr lang="ko-KR" altLang="en-US" sz="2000" dirty="0"/>
              <a:t> </a:t>
            </a:r>
            <a:r>
              <a:rPr lang="en-US" altLang="ko-KR" sz="2000" dirty="0"/>
              <a:t>Spoke(</a:t>
            </a:r>
            <a:r>
              <a:rPr lang="ko-KR" altLang="en-US" sz="2000" dirty="0"/>
              <a:t>스타벅스</a:t>
            </a:r>
            <a:r>
              <a:rPr lang="en-US" altLang="ko-KR" sz="2000" dirty="0"/>
              <a:t>)  &amp; Point-to-point(</a:t>
            </a:r>
            <a:r>
              <a:rPr lang="ko-KR" altLang="en-US" sz="2000" dirty="0" err="1"/>
              <a:t>이디야</a:t>
            </a:r>
            <a:r>
              <a:rPr lang="en-US" altLang="ko-KR" sz="2000" dirty="0"/>
              <a:t>)</a:t>
            </a:r>
          </a:p>
          <a:p>
            <a:pPr lvl="1">
              <a:lnSpc>
                <a:spcPct val="110000"/>
              </a:lnSpc>
              <a:buFontTx/>
              <a:buChar char="-"/>
            </a:pPr>
            <a:r>
              <a:rPr lang="en-US" altLang="ko-KR" sz="2000" dirty="0"/>
              <a:t>Main Street(</a:t>
            </a:r>
            <a:r>
              <a:rPr lang="ko-KR" altLang="en-US" sz="2000" dirty="0"/>
              <a:t>스타벅스</a:t>
            </a:r>
            <a:r>
              <a:rPr lang="en-US" altLang="ko-KR" sz="2000" dirty="0"/>
              <a:t>) &amp; Sub street (</a:t>
            </a:r>
            <a:r>
              <a:rPr lang="ko-KR" altLang="en-US" sz="2000" dirty="0" err="1"/>
              <a:t>이디야</a:t>
            </a:r>
            <a:r>
              <a:rPr lang="en-US" altLang="ko-KR" sz="2000" dirty="0"/>
              <a:t>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2000" dirty="0"/>
              <a:t>☞</a:t>
            </a:r>
            <a:r>
              <a:rPr lang="en-US" altLang="ko-KR" sz="2000" dirty="0"/>
              <a:t> </a:t>
            </a:r>
            <a:r>
              <a:rPr lang="ko-KR" altLang="en-US" sz="2000" dirty="0"/>
              <a:t>도로명주소 기준 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대로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로와 길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번길의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비율</a:t>
            </a:r>
            <a:r>
              <a:rPr lang="ko-KR" altLang="en-US" sz="2000" dirty="0"/>
              <a:t>을 통해 전략 실현 여부 확인</a:t>
            </a:r>
            <a:endParaRPr lang="en-US" altLang="ko-KR" sz="20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ko-KR" altLang="en-US" sz="2000" dirty="0"/>
              <a:t>☞ 각자의 전략대로 입점했다면</a:t>
            </a:r>
            <a:r>
              <a:rPr lang="en-US" altLang="ko-KR" sz="2000" dirty="0"/>
              <a:t>, </a:t>
            </a:r>
            <a:r>
              <a:rPr lang="ko-KR" altLang="en-US" sz="2000" dirty="0"/>
              <a:t>입점 위치가 대체로 가깝지 않을 것이다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477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8D95A-C683-2765-9098-240D4DED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질문 </a:t>
            </a:r>
            <a:r>
              <a:rPr lang="en-US" altLang="ko-KR" dirty="0"/>
              <a:t>1:</a:t>
            </a:r>
            <a:r>
              <a:rPr lang="ko-KR" altLang="en-US" dirty="0"/>
              <a:t> </a:t>
            </a:r>
            <a:r>
              <a:rPr lang="en-US" altLang="ko-KR" dirty="0"/>
              <a:t>folium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D311E3-A149-C7EE-7458-B024F1922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80139"/>
            <a:ext cx="5324669" cy="602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반경 </a:t>
            </a:r>
            <a:r>
              <a:rPr lang="en-US" altLang="ko-KR" dirty="0"/>
              <a:t>100m </a:t>
            </a:r>
            <a:r>
              <a:rPr lang="ko-KR" altLang="en-US" dirty="0"/>
              <a:t>내 </a:t>
            </a:r>
            <a:r>
              <a:rPr lang="ko-KR" altLang="en-US" dirty="0" err="1"/>
              <a:t>이디야</a:t>
            </a:r>
            <a:r>
              <a:rPr lang="ko-KR" altLang="en-US" dirty="0"/>
              <a:t> 점포목록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5532EC-59D7-7BBC-5F73-7C5A1802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108"/>
            <a:ext cx="4921388" cy="4449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BAFA0A-BAF3-F5FA-2EBA-BED2EC84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59" y="2987884"/>
            <a:ext cx="1791246" cy="19957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6C123D-0594-A888-1213-523C2503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846" y="1640404"/>
            <a:ext cx="4179954" cy="50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5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D4B22-FD19-F8B5-0699-85EEE04B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질문 </a:t>
            </a:r>
            <a:r>
              <a:rPr lang="en-US" altLang="ko-KR" dirty="0"/>
              <a:t>1: choropleth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9C2B686-789B-76E9-F166-5DE5643C0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727" y="1825625"/>
            <a:ext cx="4701073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색이 짙을수록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스타벅스 매장 반경 </a:t>
            </a:r>
            <a:r>
              <a:rPr lang="en-US" altLang="ko-KR" sz="2400" dirty="0"/>
              <a:t>100m </a:t>
            </a:r>
            <a:r>
              <a:rPr lang="ko-KR" altLang="en-US" sz="2400" dirty="0"/>
              <a:t>내 </a:t>
            </a:r>
            <a:br>
              <a:rPr lang="en-US" altLang="ko-KR" sz="2400" dirty="0"/>
            </a:br>
            <a:r>
              <a:rPr lang="ko-KR" altLang="en-US" sz="2400" dirty="0" err="1"/>
              <a:t>이디야</a:t>
            </a:r>
            <a:r>
              <a:rPr lang="ko-KR" altLang="en-US" sz="2400" dirty="0"/>
              <a:t> 매장 비율 ↑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최댓값</a:t>
            </a:r>
            <a:r>
              <a:rPr lang="en-US" altLang="ko-KR" dirty="0"/>
              <a:t> – </a:t>
            </a:r>
            <a:r>
              <a:rPr lang="ko-KR" altLang="en-US" dirty="0"/>
              <a:t>중구 </a:t>
            </a:r>
            <a:r>
              <a:rPr lang="en-US" altLang="ko-KR" dirty="0"/>
              <a:t>40%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최솟값 </a:t>
            </a:r>
            <a:r>
              <a:rPr lang="en-US" altLang="ko-KR" dirty="0"/>
              <a:t>– </a:t>
            </a:r>
            <a:r>
              <a:rPr lang="ko-KR" altLang="en-US" dirty="0"/>
              <a:t>도봉구 </a:t>
            </a:r>
            <a:r>
              <a:rPr lang="en-US" altLang="ko-KR" dirty="0"/>
              <a:t>0%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50%</a:t>
            </a:r>
            <a:r>
              <a:rPr lang="ko-KR" altLang="en-US" sz="2400" dirty="0"/>
              <a:t>를 넘는 구</a:t>
            </a:r>
            <a:r>
              <a:rPr lang="en-US" altLang="ko-KR" sz="2400" dirty="0"/>
              <a:t>: </a:t>
            </a:r>
            <a:r>
              <a:rPr lang="ko-KR" altLang="en-US" sz="2400" dirty="0"/>
              <a:t>없음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/>
              <a:t>⇒ </a:t>
            </a:r>
            <a:r>
              <a:rPr lang="ko-KR" altLang="en-US" sz="2400" b="1" dirty="0" err="1"/>
              <a:t>이디야가</a:t>
            </a:r>
            <a:r>
              <a:rPr lang="ko-KR" altLang="en-US" sz="2400" b="1" dirty="0"/>
              <a:t> 스타벅스의 </a:t>
            </a:r>
            <a:r>
              <a:rPr lang="ko-KR" altLang="en-US" sz="2400" b="1" dirty="0" err="1"/>
              <a:t>입점위치를</a:t>
            </a:r>
            <a:r>
              <a:rPr lang="ko-KR" altLang="en-US" sz="2400" b="1" dirty="0"/>
              <a:t> 따라 입점한다고 보기 어렵다</a:t>
            </a:r>
            <a:r>
              <a:rPr lang="en-US" altLang="ko-KR" sz="2400" b="1" dirty="0"/>
              <a:t>.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812AA6C2-C863-3B34-7CAA-92523D757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62" y="1825625"/>
            <a:ext cx="5022882" cy="43513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35DAEA-D596-381A-5537-4773846E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06" y="1948177"/>
            <a:ext cx="1133092" cy="2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7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D4B22-FD19-F8B5-0699-85EEE04B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분석 질문 </a:t>
            </a:r>
            <a:r>
              <a:rPr lang="en-US" altLang="ko-KR" dirty="0"/>
              <a:t>2: </a:t>
            </a:r>
            <a:r>
              <a:rPr lang="ko-KR" altLang="en-US" dirty="0"/>
              <a:t>주소 구분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9C2B686-789B-76E9-F166-5DE5643C0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727" y="1825625"/>
            <a:ext cx="4701073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각 브랜드 </a:t>
            </a:r>
            <a:r>
              <a:rPr lang="en-US" altLang="ko-KR" sz="2400" dirty="0" err="1"/>
              <a:t>DataFrame</a:t>
            </a:r>
            <a:r>
              <a:rPr lang="ko-KR" altLang="en-US" sz="2400" dirty="0"/>
              <a:t>의 주소 호출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주소를 </a:t>
            </a:r>
            <a:r>
              <a:rPr lang="en-US" altLang="ko-KR" sz="2400" dirty="0"/>
              <a:t>split</a:t>
            </a:r>
            <a:r>
              <a:rPr lang="ko-KR" altLang="en-US" sz="2400" dirty="0"/>
              <a:t>한 </a:t>
            </a:r>
            <a:r>
              <a:rPr lang="en-US" altLang="ko-KR" sz="2400" dirty="0"/>
              <a:t>3</a:t>
            </a:r>
            <a:r>
              <a:rPr lang="ko-KR" altLang="en-US" sz="2400" dirty="0"/>
              <a:t>번째 어절</a:t>
            </a:r>
            <a:r>
              <a:rPr lang="en-US" altLang="ko-KR" sz="2400" dirty="0"/>
              <a:t>(index=2)</a:t>
            </a:r>
            <a:r>
              <a:rPr lang="ko-KR" altLang="en-US" sz="2400" dirty="0"/>
              <a:t>의 마지막 글자로 구분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 err="1"/>
              <a:t>hub_spoke</a:t>
            </a:r>
            <a:r>
              <a:rPr lang="en-US" altLang="ko-KR" sz="2400" dirty="0"/>
              <a:t>: </a:t>
            </a:r>
            <a:r>
              <a:rPr lang="ko-KR" altLang="en-US" sz="2400" dirty="0"/>
              <a:t>대로</a:t>
            </a:r>
            <a:r>
              <a:rPr lang="en-US" altLang="ko-KR" sz="2400" dirty="0"/>
              <a:t>/</a:t>
            </a:r>
            <a:r>
              <a:rPr lang="ko-KR" altLang="en-US" sz="2400" dirty="0"/>
              <a:t>로 비율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 err="1"/>
              <a:t>Point_point</a:t>
            </a:r>
            <a:r>
              <a:rPr lang="en-US" altLang="ko-KR" sz="2400" dirty="0"/>
              <a:t>: </a:t>
            </a:r>
            <a:r>
              <a:rPr lang="ko-KR" altLang="en-US" sz="2400" dirty="0"/>
              <a:t>길</a:t>
            </a:r>
            <a:r>
              <a:rPr lang="en-US" altLang="ko-KR" sz="2400" dirty="0"/>
              <a:t>/</a:t>
            </a:r>
            <a:r>
              <a:rPr lang="ko-KR" altLang="en-US" sz="2400" dirty="0" err="1"/>
              <a:t>번길</a:t>
            </a:r>
            <a:r>
              <a:rPr lang="ko-KR" altLang="en-US" sz="2400" dirty="0"/>
              <a:t> 비율</a:t>
            </a:r>
            <a:endParaRPr lang="en-US" altLang="ko-KR" sz="24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F90C33-5F76-99CD-2AFD-1B6EE2E7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692"/>
            <a:ext cx="5106113" cy="27816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98EC80-7D42-A43F-74C7-C679287E3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63297"/>
            <a:ext cx="4220164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5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ED2A-70FE-4AC6-8ABD-6E220BEC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분석 질문 </a:t>
            </a:r>
            <a:r>
              <a:rPr lang="en-US" altLang="ko-KR" dirty="0"/>
              <a:t>2: </a:t>
            </a:r>
            <a:r>
              <a:rPr lang="ko-KR" altLang="en-US" dirty="0"/>
              <a:t>비율 별 시각화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87775E-6075-265F-4E90-3876A1CD7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574" y="1487722"/>
            <a:ext cx="4751574" cy="411408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FFC370-9B27-964F-3C04-E9E985BEE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7" b="3948"/>
          <a:stretch/>
        </p:blipFill>
        <p:spPr>
          <a:xfrm>
            <a:off x="6700704" y="1487722"/>
            <a:ext cx="4843495" cy="4114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53C3B9-E85A-D21F-FEB8-B4FD2EA741B8}"/>
              </a:ext>
            </a:extLst>
          </p:cNvPr>
          <p:cNvSpPr txBox="1"/>
          <p:nvPr/>
        </p:nvSpPr>
        <p:spPr>
          <a:xfrm>
            <a:off x="905522" y="5841503"/>
            <a:ext cx="1064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이디야는</a:t>
            </a:r>
            <a:r>
              <a:rPr lang="ko-KR" altLang="en-US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길</a:t>
            </a:r>
            <a:r>
              <a:rPr lang="en-US" altLang="ko-KR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번길에</a:t>
            </a:r>
            <a:r>
              <a:rPr lang="ko-KR" altLang="en-US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위치한 매장 비율이 높고</a:t>
            </a:r>
            <a:r>
              <a:rPr lang="en-US" altLang="ko-KR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스타벅스는 대로</a:t>
            </a:r>
            <a:r>
              <a:rPr lang="en-US" altLang="ko-KR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로에 위치한 매장 비율이 높음</a:t>
            </a:r>
            <a:endParaRPr lang="en-US" altLang="ko-KR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각각의 전략이 적용된 구가 다르기 때문에 서로의 전략에 충실했다고 볼 수 있음</a:t>
            </a:r>
            <a:r>
              <a:rPr lang="en-US" altLang="ko-KR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endParaRPr lang="ko-KR" altLang="en-US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861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71C0A-238D-C5BC-10CC-8BFD8301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방법과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A30DB-0D93-511D-C2B6-B87DDC26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5955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/>
              <a:t>강의</a:t>
            </a:r>
            <a:endParaRPr lang="en-US" altLang="ko-KR" sz="2400" b="1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 dirty="0"/>
              <a:t>전체 매장 수 정리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 dirty="0"/>
              <a:t>matplotlib</a:t>
            </a:r>
            <a:r>
              <a:rPr lang="ko-KR" altLang="en-US" sz="2400" dirty="0"/>
              <a:t>을 활용한</a:t>
            </a:r>
            <a:br>
              <a:rPr lang="en-US" altLang="ko-KR" sz="2400" dirty="0"/>
            </a:br>
            <a:r>
              <a:rPr lang="ko-KR" altLang="en-US" sz="2400" dirty="0"/>
              <a:t>매장 비율 시각화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 dirty="0" err="1"/>
              <a:t>이디야</a:t>
            </a:r>
            <a:r>
              <a:rPr lang="ko-KR" altLang="en-US" sz="2400" dirty="0"/>
              <a:t> 매장</a:t>
            </a:r>
            <a:r>
              <a:rPr lang="en-US" altLang="ko-KR" sz="2400" dirty="0"/>
              <a:t>, </a:t>
            </a:r>
            <a:r>
              <a:rPr lang="ko-KR" altLang="en-US" sz="2400" dirty="0"/>
              <a:t>스타벅스 매장 </a:t>
            </a:r>
            <a:r>
              <a:rPr lang="en-US" altLang="ko-KR" sz="2400" dirty="0"/>
              <a:t>Marker </a:t>
            </a:r>
            <a:r>
              <a:rPr lang="ko-KR" altLang="en-US" sz="2400" dirty="0"/>
              <a:t>분포 육안으로 확인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BDC7173-63B6-86E1-A64C-33716AB19AF3}"/>
              </a:ext>
            </a:extLst>
          </p:cNvPr>
          <p:cNvSpPr txBox="1">
            <a:spLocks/>
          </p:cNvSpPr>
          <p:nvPr/>
        </p:nvSpPr>
        <p:spPr>
          <a:xfrm>
            <a:off x="6619042" y="1825625"/>
            <a:ext cx="50107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b="1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수행 과정</a:t>
            </a:r>
            <a:endParaRPr lang="en-US" altLang="ko-KR" sz="2400" b="1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반경 </a:t>
            </a:r>
            <a:r>
              <a:rPr lang="en-US" altLang="ko-KR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100m</a:t>
            </a: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내 매장 유무 확인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Folium marker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circle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비교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겹치는 매장 육안으로 확인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주소 분석으로 입점 전략 확인</a:t>
            </a:r>
            <a:endParaRPr lang="en-US" altLang="ko-KR" sz="24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스타벅스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대로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로의 비율이 높아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ko-KR" altLang="en-US" sz="20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이디야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길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 err="1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번길의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비율이 높아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DBA9AEB5-648C-F111-21F5-94B9A1319BB6}"/>
              </a:ext>
            </a:extLst>
          </p:cNvPr>
          <p:cNvSpPr/>
          <p:nvPr/>
        </p:nvSpPr>
        <p:spPr>
          <a:xfrm>
            <a:off x="4963358" y="3359883"/>
            <a:ext cx="1372339" cy="641411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E7CF7-361D-A390-DC9B-0CDC7D37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2776"/>
            <a:ext cx="10515600" cy="3427574"/>
          </a:xfrm>
        </p:spPr>
        <p:txBody>
          <a:bodyPr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/>
              <a:t>데이터 수집 중</a:t>
            </a:r>
            <a:br>
              <a:rPr lang="en-US" altLang="ko-KR" sz="4000" dirty="0"/>
            </a:br>
            <a:r>
              <a:rPr lang="ko-KR" altLang="en-US" sz="4000" dirty="0"/>
              <a:t>겪은 어려움</a:t>
            </a:r>
            <a:br>
              <a:rPr lang="en-US" altLang="ko-KR" sz="4000" dirty="0"/>
            </a:br>
            <a:r>
              <a:rPr lang="en-US" altLang="ko-KR" sz="3200" dirty="0"/>
              <a:t>(+</a:t>
            </a:r>
            <a:r>
              <a:rPr lang="ko-KR" altLang="en-US" sz="3200" dirty="0"/>
              <a:t>해결 방법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7312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D3AA0-A465-7B25-F874-6D9911FC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매장 데이터 수집 </a:t>
            </a:r>
            <a:r>
              <a:rPr lang="en-US" altLang="ko-KR" sz="4000" dirty="0"/>
              <a:t>- </a:t>
            </a:r>
            <a:r>
              <a:rPr lang="ko-KR" altLang="en-US" sz="4000" dirty="0"/>
              <a:t>스타벅스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B2C43-F661-C8B6-66F9-EF2660F88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ko-KR" sz="2400" dirty="0"/>
              <a:t>Selenium </a:t>
            </a:r>
            <a:r>
              <a:rPr lang="ko-KR" altLang="en-US" sz="2400" dirty="0"/>
              <a:t>사용 →</a:t>
            </a:r>
            <a:r>
              <a:rPr lang="en-US" altLang="ko-KR" sz="2400" dirty="0"/>
              <a:t> 2</a:t>
            </a:r>
            <a:r>
              <a:rPr lang="ko-KR" altLang="en-US" sz="2400" dirty="0"/>
              <a:t>가지 예외 반복 발생</a:t>
            </a:r>
            <a:endParaRPr lang="en-US" altLang="ko-KR" sz="2400" dirty="0"/>
          </a:p>
          <a:p>
            <a:pPr marL="0" indent="0">
              <a:lnSpc>
                <a:spcPct val="120000"/>
              </a:lnSpc>
              <a:buNone/>
            </a:pP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en-US" altLang="ko-KR" sz="24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ElementNotInteractable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en-US" altLang="ko-KR" sz="2400" dirty="0"/>
              <a:t>Exception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동적 페이지 </a:t>
            </a:r>
            <a:r>
              <a:rPr lang="en-US" altLang="ko-KR" sz="1800" dirty="0"/>
              <a:t>– </a:t>
            </a:r>
            <a:r>
              <a:rPr lang="ko-KR" altLang="en-US" sz="1800" dirty="0"/>
              <a:t>화면에 객체가 보여야 명령을 내릴 수 있음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800" dirty="0"/>
              <a:t>⇒ </a:t>
            </a:r>
            <a:r>
              <a:rPr lang="en-US" altLang="ko-KR" sz="1800" dirty="0" err="1"/>
              <a:t>ActionChains</a:t>
            </a:r>
            <a:r>
              <a:rPr lang="en-US" altLang="ko-KR" sz="1800" dirty="0"/>
              <a:t> </a:t>
            </a:r>
            <a:r>
              <a:rPr lang="ko-KR" altLang="en-US" sz="1800" dirty="0"/>
              <a:t>활용</a:t>
            </a:r>
            <a:r>
              <a:rPr lang="en-US" altLang="ko-KR" sz="1800" dirty="0"/>
              <a:t>, </a:t>
            </a:r>
            <a:r>
              <a:rPr lang="ko-KR" altLang="en-US" sz="1800" dirty="0"/>
              <a:t>객체까지 이동 후 진행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en-US" altLang="ko-KR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StaleElementReference</a:t>
            </a:r>
            <a:r>
              <a:rPr lang="en-US" altLang="ko-KR" sz="2400" dirty="0"/>
              <a:t> Exception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업데이트</a:t>
            </a:r>
            <a:r>
              <a:rPr lang="en-US" altLang="ko-KR" sz="1800" dirty="0"/>
              <a:t>, </a:t>
            </a:r>
            <a:r>
              <a:rPr lang="ko-KR" altLang="en-US" sz="1800" dirty="0"/>
              <a:t>이동</a:t>
            </a:r>
            <a:r>
              <a:rPr lang="en-US" altLang="ko-KR" sz="1800" dirty="0"/>
              <a:t>, </a:t>
            </a:r>
            <a:r>
              <a:rPr lang="ko-KR" altLang="en-US" sz="1800" dirty="0"/>
              <a:t>새로 고침 발생 시 기존에 정의한 변수 </a:t>
            </a:r>
            <a:r>
              <a:rPr lang="ko-KR" altLang="en-US" sz="1800" dirty="0" err="1"/>
              <a:t>미작동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800" dirty="0"/>
              <a:t>⇒ 필요 단계에서 </a:t>
            </a:r>
            <a:r>
              <a:rPr lang="en-US" altLang="ko-KR" sz="1800" dirty="0"/>
              <a:t>driver </a:t>
            </a:r>
            <a:r>
              <a:rPr lang="ko-KR" altLang="en-US" sz="1800" dirty="0"/>
              <a:t>변수 재정의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901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9DED021-D168-5CC1-C011-DA0DCE50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8699"/>
            <a:ext cx="10515600" cy="13382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Line6</a:t>
            </a:r>
            <a:r>
              <a:rPr lang="en-US" altLang="ko-KR" sz="2200" dirty="0"/>
              <a:t> </a:t>
            </a:r>
            <a:r>
              <a:rPr lang="ko-KR" altLang="en-US" sz="2200" dirty="0"/>
              <a:t>페이지 변화에 따른 </a:t>
            </a:r>
            <a:r>
              <a:rPr lang="en-US" altLang="ko-KR" sz="2200" dirty="0"/>
              <a:t>driver </a:t>
            </a:r>
            <a:r>
              <a:rPr lang="ko-KR" altLang="en-US" sz="2200" dirty="0"/>
              <a:t>변수 정의</a:t>
            </a:r>
            <a:endParaRPr lang="en-US" altLang="ko-KR" sz="22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Line8</a:t>
            </a:r>
            <a:r>
              <a:rPr lang="en-US" altLang="ko-KR" sz="2200" dirty="0"/>
              <a:t> </a:t>
            </a:r>
            <a:r>
              <a:rPr lang="en-US" altLang="ko-KR" sz="2200" dirty="0" err="1"/>
              <a:t>ActionChains</a:t>
            </a:r>
            <a:r>
              <a:rPr lang="en-US" altLang="ko-KR" sz="2200" dirty="0"/>
              <a:t>().</a:t>
            </a:r>
            <a:r>
              <a:rPr lang="en-US" altLang="ko-KR" sz="2200" dirty="0" err="1"/>
              <a:t>move_to_element</a:t>
            </a:r>
            <a:r>
              <a:rPr lang="en-US" altLang="ko-KR" sz="2200" dirty="0"/>
              <a:t>()</a:t>
            </a:r>
            <a:r>
              <a:rPr lang="ko-KR" altLang="en-US" sz="2200" dirty="0"/>
              <a:t>를 통한 객체 접근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2A8C9-4A72-3322-0DDE-E0B133FD2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r="2920"/>
          <a:stretch/>
        </p:blipFill>
        <p:spPr>
          <a:xfrm>
            <a:off x="838200" y="927100"/>
            <a:ext cx="10401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7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D3AA0-A465-7B25-F874-6D9911FC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매장 데이터 수집 </a:t>
            </a:r>
            <a:r>
              <a:rPr lang="en-US" altLang="ko-KR" sz="4000" dirty="0"/>
              <a:t>- </a:t>
            </a:r>
            <a:r>
              <a:rPr lang="ko-KR" altLang="en-US" sz="4000" dirty="0" err="1"/>
              <a:t>이디야</a:t>
            </a:r>
            <a:endParaRPr lang="ko-KR" altLang="en-US" sz="40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832FB0D-5BB7-860E-1869-49AD6056E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“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검색 결과가 너무 많습니다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범위를 좁혀 주시기 바랍니다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.“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강서구 </a:t>
            </a:r>
            <a:r>
              <a:rPr lang="en-US" altLang="ko-KR" sz="1800" dirty="0"/>
              <a:t>(</a:t>
            </a:r>
            <a:r>
              <a:rPr lang="ko-KR" altLang="en-US" sz="1800" dirty="0"/>
              <a:t>서울 </a:t>
            </a:r>
            <a:r>
              <a:rPr lang="en-US" altLang="ko-KR" sz="1800" dirty="0"/>
              <a:t>/ </a:t>
            </a:r>
            <a:r>
              <a:rPr lang="ko-KR" altLang="en-US" sz="1800" dirty="0"/>
              <a:t>부산</a:t>
            </a:r>
            <a:r>
              <a:rPr lang="en-US" altLang="ko-KR" sz="1800" dirty="0"/>
              <a:t>) &amp; </a:t>
            </a:r>
            <a:r>
              <a:rPr lang="ko-KR" altLang="en-US" sz="1800" dirty="0"/>
              <a:t>중구 </a:t>
            </a:r>
            <a:r>
              <a:rPr lang="en-US" altLang="ko-KR" sz="1800" dirty="0"/>
              <a:t>(</a:t>
            </a:r>
            <a:r>
              <a:rPr lang="ko-KR" altLang="en-US" sz="1800" dirty="0"/>
              <a:t>서울 </a:t>
            </a:r>
            <a:r>
              <a:rPr lang="en-US" altLang="ko-KR" sz="1800" dirty="0"/>
              <a:t>/ </a:t>
            </a:r>
            <a:r>
              <a:rPr lang="ko-KR" altLang="en-US" sz="1800" dirty="0"/>
              <a:t>인천 </a:t>
            </a:r>
            <a:r>
              <a:rPr lang="en-US" altLang="ko-KR" sz="1800" dirty="0"/>
              <a:t>/ </a:t>
            </a:r>
            <a:r>
              <a:rPr lang="ko-KR" altLang="en-US" sz="1800" dirty="0"/>
              <a:t>대전 </a:t>
            </a:r>
            <a:r>
              <a:rPr lang="en-US" altLang="ko-KR" sz="1800" dirty="0"/>
              <a:t>/ </a:t>
            </a:r>
            <a:r>
              <a:rPr lang="ko-KR" altLang="en-US" sz="1800" dirty="0"/>
              <a:t>대구 </a:t>
            </a:r>
            <a:r>
              <a:rPr lang="en-US" altLang="ko-KR" sz="1800" dirty="0"/>
              <a:t>/ </a:t>
            </a:r>
            <a:r>
              <a:rPr lang="ko-KR" altLang="en-US" sz="1800" dirty="0"/>
              <a:t>울산</a:t>
            </a:r>
            <a:r>
              <a:rPr lang="en-US" altLang="ko-KR" sz="1800" dirty="0"/>
              <a:t> / </a:t>
            </a:r>
            <a:r>
              <a:rPr lang="ko-KR" altLang="en-US" sz="1800" dirty="0"/>
              <a:t>부산</a:t>
            </a:r>
            <a:r>
              <a:rPr lang="en-US" altLang="ko-KR" sz="1800" dirty="0"/>
              <a:t>)</a:t>
            </a:r>
            <a:r>
              <a:rPr lang="ko-KR" altLang="en-US" sz="1800" dirty="0"/>
              <a:t> 등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같은 이름의 구가 여러 도시에 존재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800" dirty="0"/>
              <a:t>⇒ </a:t>
            </a:r>
            <a:r>
              <a:rPr lang="en-US" altLang="ko-KR" sz="1800" dirty="0"/>
              <a:t>“</a:t>
            </a:r>
            <a:r>
              <a:rPr lang="ko-KR" altLang="en-US" sz="1800" dirty="0"/>
              <a:t>서울 </a:t>
            </a:r>
            <a:r>
              <a:rPr lang="en-US" altLang="ko-KR" sz="1800" dirty="0"/>
              <a:t>OO</a:t>
            </a:r>
            <a:r>
              <a:rPr lang="ko-KR" altLang="en-US" sz="1800" dirty="0"/>
              <a:t>구</a:t>
            </a:r>
            <a:r>
              <a:rPr lang="en-US" altLang="ko-KR" sz="1800" dirty="0"/>
              <a:t>”</a:t>
            </a:r>
            <a:r>
              <a:rPr lang="ko-KR" altLang="en-US" sz="1800" dirty="0"/>
              <a:t>로 검색단위 좁히기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“~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동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까지만 표시되는 매장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도로명 주소가 등록되지 않아 </a:t>
            </a:r>
            <a:r>
              <a:rPr lang="en-US" altLang="ko-KR" sz="1800" dirty="0"/>
              <a:t>“~</a:t>
            </a:r>
            <a:r>
              <a:rPr lang="ko-KR" altLang="en-US" sz="1800" dirty="0"/>
              <a:t>동</a:t>
            </a:r>
            <a:r>
              <a:rPr lang="en-US" altLang="ko-KR" sz="1800" dirty="0"/>
              <a:t>”</a:t>
            </a:r>
            <a:r>
              <a:rPr lang="ko-KR" altLang="en-US" sz="1800" dirty="0"/>
              <a:t>까지만 표기된 매장 존재</a:t>
            </a:r>
            <a:endParaRPr lang="en-US" altLang="ko-KR" sz="18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en-US" sz="1800" dirty="0"/>
              <a:t>⇒ 매장 정보 클릭해 상세 주소 가져오기</a:t>
            </a:r>
          </a:p>
        </p:txBody>
      </p:sp>
    </p:spTree>
    <p:extLst>
      <p:ext uri="{BB962C8B-B14F-4D97-AF65-F5344CB8AC3E}">
        <p14:creationId xmlns:p14="http://schemas.microsoft.com/office/powerpoint/2010/main" val="331078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9DED021-D168-5CC1-C011-DA0DCE50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8699"/>
            <a:ext cx="10515600" cy="1338263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ko-KR" altLang="en-US" sz="2000" dirty="0"/>
              <a:t>서울</a:t>
            </a:r>
            <a:r>
              <a:rPr lang="en-US" altLang="ko-KR" sz="2000" dirty="0"/>
              <a:t>’ + </a:t>
            </a:r>
            <a:r>
              <a:rPr lang="en-US" altLang="ko-KR" sz="2000" dirty="0" err="1"/>
              <a:t>gu</a:t>
            </a:r>
            <a:r>
              <a:rPr lang="en-US" altLang="ko-KR" sz="2000" dirty="0"/>
              <a:t>(</a:t>
            </a:r>
            <a:r>
              <a:rPr lang="ko-KR" altLang="en-US" sz="2000" dirty="0"/>
              <a:t>구 이름</a:t>
            </a:r>
            <a:r>
              <a:rPr lang="en-US" altLang="ko-KR" sz="2000" dirty="0"/>
              <a:t>)</a:t>
            </a:r>
            <a:r>
              <a:rPr lang="ko-KR" altLang="en-US" sz="2000" dirty="0"/>
              <a:t>로 범위 좁히기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039850-E9C8-2BBE-DF65-D43CFCF6A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"/>
          <a:stretch/>
        </p:blipFill>
        <p:spPr>
          <a:xfrm>
            <a:off x="2530474" y="1248713"/>
            <a:ext cx="7131052" cy="349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9DED021-D168-5CC1-C011-DA0DCE50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100" y="1709737"/>
            <a:ext cx="4724400" cy="13382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Line16</a:t>
            </a:r>
            <a:r>
              <a:rPr lang="ko-KR" altLang="en-US" sz="2000" dirty="0"/>
              <a:t> 상세주소 호출 함수</a:t>
            </a:r>
            <a:endParaRPr lang="en-US" altLang="ko-KR" sz="2000" dirty="0"/>
          </a:p>
          <a:p>
            <a:pPr>
              <a:lnSpc>
                <a:spcPct val="120000"/>
              </a:lnSpc>
              <a:buFontTx/>
              <a:buChar char="-"/>
            </a:pP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1A2BFA-F646-36FA-F342-72245D40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3401"/>
            <a:ext cx="6253840" cy="25145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744AD7-B2B0-21E3-62CF-1F5AF46E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429000"/>
            <a:ext cx="7477125" cy="3238500"/>
          </a:xfrm>
          <a:prstGeom prst="rect">
            <a:avLst/>
          </a:prstGeom>
        </p:spPr>
      </p:pic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48263B5A-8E99-C5F8-FC09-BEB001E5819E}"/>
              </a:ext>
            </a:extLst>
          </p:cNvPr>
          <p:cNvSpPr txBox="1">
            <a:spLocks/>
          </p:cNvSpPr>
          <p:nvPr/>
        </p:nvSpPr>
        <p:spPr>
          <a:xfrm>
            <a:off x="8267700" y="3429000"/>
            <a:ext cx="3606800" cy="323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st_info_btn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상세정보 버튼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dd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지번주소 포함 객체</a:t>
            </a:r>
            <a:endParaRPr lang="en-US" altLang="ko-KR" sz="2000" dirty="0">
              <a:solidFill>
                <a:schemeClr val="bg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pop_close</a:t>
            </a:r>
            <a: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2000" dirty="0">
                <a:solidFill>
                  <a:schemeClr val="bg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상세정보 창 닫기 버튼</a:t>
            </a:r>
          </a:p>
        </p:txBody>
      </p:sp>
    </p:spTree>
    <p:extLst>
      <p:ext uri="{BB962C8B-B14F-4D97-AF65-F5344CB8AC3E}">
        <p14:creationId xmlns:p14="http://schemas.microsoft.com/office/powerpoint/2010/main" val="347776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90630-9317-157B-1AE8-5750CFCE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 </a:t>
            </a:r>
            <a:r>
              <a:rPr lang="ko-KR" altLang="en-US" sz="4000" dirty="0"/>
              <a:t>매장 지리 좌표 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57365-3195-A14B-0C10-2AD3730C5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ko-KR" altLang="en-US" sz="2400" dirty="0"/>
              <a:t>위도</a:t>
            </a:r>
            <a:r>
              <a:rPr lang="en-US" altLang="ko-KR" sz="2400" dirty="0"/>
              <a:t>, </a:t>
            </a:r>
            <a:r>
              <a:rPr lang="ko-KR" altLang="en-US" sz="2400" dirty="0"/>
              <a:t>경도를 </a:t>
            </a:r>
            <a:r>
              <a:rPr lang="ko-KR" altLang="en-US" sz="2400" dirty="0" err="1"/>
              <a:t>미반환하는</a:t>
            </a:r>
            <a:r>
              <a:rPr lang="ko-KR" altLang="en-US" sz="2400" dirty="0"/>
              <a:t> 일부 매장들</a:t>
            </a:r>
            <a:r>
              <a:rPr lang="en-US" altLang="ko-KR" sz="2400" dirty="0"/>
              <a:t>(geocode)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건물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이름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동</a:t>
            </a:r>
            <a:r>
              <a:rPr lang="en-US" altLang="ko-KR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호수까지의 자세한 주소로 인해 호출 불가</a:t>
            </a:r>
            <a:endParaRPr lang="en-US" altLang="ko-KR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첫번째 호출 시 공백으로 대체 </a:t>
            </a:r>
            <a:r>
              <a:rPr lang="en-US" altLang="ko-KR" sz="2000" dirty="0"/>
              <a:t>(</a:t>
            </a:r>
            <a:r>
              <a:rPr lang="ko-KR" altLang="en-US" sz="2000" dirty="0"/>
              <a:t>지리 정보 값 호출 불가</a:t>
            </a:r>
            <a:r>
              <a:rPr lang="en-US" altLang="ko-KR" sz="20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주소를 건물번호 범위까지 축소 </a:t>
            </a:r>
            <a:r>
              <a:rPr lang="en-US" altLang="ko-KR" sz="2000" dirty="0"/>
              <a:t>(</a:t>
            </a:r>
            <a:r>
              <a:rPr lang="ko-KR" altLang="en-US" sz="2000" dirty="0"/>
              <a:t>이상 데이터 수정</a:t>
            </a:r>
            <a:r>
              <a:rPr lang="en-US" altLang="ko-KR" sz="2000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/>
              <a:t>해당 주소의 위도</a:t>
            </a:r>
            <a:r>
              <a:rPr lang="en-US" altLang="ko-KR" sz="2000" dirty="0"/>
              <a:t>, </a:t>
            </a:r>
            <a:r>
              <a:rPr lang="ko-KR" altLang="en-US" sz="2000" dirty="0"/>
              <a:t>경도 정보 호출 </a:t>
            </a:r>
            <a:r>
              <a:rPr lang="en-US" altLang="ko-KR" sz="2000" dirty="0"/>
              <a:t>(</a:t>
            </a:r>
            <a:r>
              <a:rPr lang="ko-KR" altLang="en-US" sz="2000" dirty="0"/>
              <a:t>데이터 업데이트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79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9DED021-D168-5CC1-C011-DA0DCE50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02199"/>
            <a:ext cx="10515600" cy="13382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line7~line14 </a:t>
            </a:r>
            <a:r>
              <a:rPr lang="ko-KR" altLang="en-US" sz="2000" dirty="0"/>
              <a:t>호출 불가시 예외처리가 되므로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try, except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구문 사용</a:t>
            </a:r>
            <a:endParaRPr lang="en-US" altLang="ko-K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Line12~14 </a:t>
            </a:r>
            <a:r>
              <a:rPr lang="ko-KR" altLang="en-US" sz="2000" dirty="0"/>
              <a:t>호출 불가능한 경우 공백으로 대체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1A75E2-E50C-9B6F-0DC1-65A77F6B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6101"/>
            <a:ext cx="10467240" cy="42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3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</TotalTime>
  <Words>670</Words>
  <Application>Microsoft Office PowerPoint</Application>
  <PresentationFormat>와이드스크린</PresentationFormat>
  <Paragraphs>104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맑은 고딕</vt:lpstr>
      <vt:lpstr>KoPubWorld돋움체_Pro Bold</vt:lpstr>
      <vt:lpstr>KoPubWorld돋움체 Medium</vt:lpstr>
      <vt:lpstr>Office 테마</vt:lpstr>
      <vt:lpstr>EDA 프로젝트 1 리뷰</vt:lpstr>
      <vt:lpstr>데이터 수집 중 겪은 어려움 (+해결 방법)</vt:lpstr>
      <vt:lpstr>1. 매장 데이터 수집 - 스타벅스</vt:lpstr>
      <vt:lpstr>PowerPoint 프레젠테이션</vt:lpstr>
      <vt:lpstr>2. 매장 데이터 수집 - 이디야</vt:lpstr>
      <vt:lpstr>PowerPoint 프레젠테이션</vt:lpstr>
      <vt:lpstr>PowerPoint 프레젠테이션</vt:lpstr>
      <vt:lpstr>3. 매장 지리 좌표 입력</vt:lpstr>
      <vt:lpstr>PowerPoint 프레젠테이션</vt:lpstr>
      <vt:lpstr>PowerPoint 프레젠테이션</vt:lpstr>
      <vt:lpstr>강의 방법과 비교</vt:lpstr>
      <vt:lpstr>데이터 분석  및  시각화 </vt:lpstr>
      <vt:lpstr>1. 분석 질문</vt:lpstr>
      <vt:lpstr>2. 분석 질문 1: folium</vt:lpstr>
      <vt:lpstr>2. 분석 질문 1: choropleth</vt:lpstr>
      <vt:lpstr>3. 분석 질문 2: 주소 구분</vt:lpstr>
      <vt:lpstr>3. 분석 질문 2: 비율 별 시각화</vt:lpstr>
      <vt:lpstr>강의 방법과 비교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프로젝트 [1] 리뷰</dc:title>
  <dc:creator>김재환</dc:creator>
  <cp:lastModifiedBy>김재환</cp:lastModifiedBy>
  <cp:revision>2</cp:revision>
  <dcterms:created xsi:type="dcterms:W3CDTF">2022-10-27T23:39:44Z</dcterms:created>
  <dcterms:modified xsi:type="dcterms:W3CDTF">2022-10-28T15:02:11Z</dcterms:modified>
</cp:coreProperties>
</file>